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9" r:id="rId12"/>
    <p:sldId id="280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77" r:id="rId22"/>
    <p:sldId id="265" r:id="rId23"/>
    <p:sldId id="266" r:id="rId24"/>
    <p:sldId id="267" r:id="rId25"/>
    <p:sldId id="268" r:id="rId26"/>
    <p:sldId id="281" r:id="rId27"/>
    <p:sldId id="282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4674"/>
  </p:normalViewPr>
  <p:slideViewPr>
    <p:cSldViewPr snapToGrid="0" snapToObjects="1">
      <p:cViewPr varScale="1">
        <p:scale>
          <a:sx n="105" d="100"/>
          <a:sy n="105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73DE7-812A-5C46-8772-E3B8D269746B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5D983-AFFD-8848-BB1A-6244455E72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32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D983-AFFD-8848-BB1A-6244455E721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135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5D983-AFFD-8848-BB1A-6244455E721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299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3F565-DEEC-254B-9FE2-BC89CFAE6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7DF307-B4C6-734E-97B5-B074E0A6B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9310F6-ED29-9141-81F1-109D0EF5D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EF5814-EC89-6C4D-915E-9306C1553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290621-479B-D242-B65D-3431B72D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19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82C80-3270-CE49-967F-2E504D9B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19277E0-FEFC-CA48-958C-E98B5EDE8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3B45DE-2B1A-1C4C-B911-537BC106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F29357-25F6-7B42-9BD8-EF9C0805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EE0226-4ABA-814B-968A-38D693D7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8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988494E-6A78-434C-90AE-8C017DE06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2FDB0BA-2F2A-9D48-93CC-83133EC2A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ECD745-4AB9-A54C-9B8F-573587C4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D8E646-991E-D640-8AAD-9151969C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F937DD-AF2E-D04A-9CA5-09BB889C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53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94C60-08E6-0A47-A202-21BFFA22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47701C-BD37-FE4A-A501-F6D8010CA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88BAA0-CED8-7748-9300-6B2E892B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644915-F938-D748-B451-7A23AB18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ADAE05-C0DB-8645-8CE6-A51E4BA2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589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C1FA6-DEA3-7D4A-BF2D-27961FD47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DD965E-4F37-D247-8B25-A8ED50BC4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2780F3-E0C6-0B41-8742-33F881AF8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EDFAFB-5B21-844E-97AA-CC1C9661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B97844-BB16-B14A-99C9-8FDB7FC0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73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EE3BD-38D4-CD4E-81D7-9C19D41E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B986BD-EC43-8944-BA06-B3C471DEE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5A9D62-78B2-784D-BDB3-419A93358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90D1D9-3C58-184B-B5A7-208813AA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BDC03A-C59E-0A4C-829B-553C7256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17614A-EAA8-6E4C-AE0B-86421144B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56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54119-2DEF-5547-B31F-AEF76BB7E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B14EE2-1F3A-254B-BF4C-DD0D69DFD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BDA353-A319-A044-B26D-56EA9829C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2A60F0-808C-AD47-B85D-731304C41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6A59A01-DC59-294E-98B7-6CD210F05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82F5339-B73A-B04E-89E9-E5DA366A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595AF20-E7D7-0E43-B4C7-1F1E207C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A78D6FE-5E90-D846-86A9-10A2E059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713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04C12-03A9-1645-B120-1C8D4F70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D76B52-246C-DE48-9451-511922A4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C2D0417-D89C-9E4F-8DCF-916DEBD9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D54D94-C730-6F4D-A7FD-F4A0B7D0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19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6093211-2F89-134B-8498-D042D784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494AC9D-D3B4-D14D-8EE7-899841838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ECC388-ECFB-CA44-A427-CA9F890A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37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E79CA2-B90B-2D41-9856-970F1703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118B8F-7823-DD41-ACA8-A369A8907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C7235D-71A5-A946-A15C-1BE8AC3D2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5DB480-5836-E544-AF84-97F2BC1E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71C651-6254-C74A-BC8C-193E9911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418A74-1CBC-8A4E-ABCD-ADA6EC91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861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8C50C-B271-4E4D-BCCF-F892AA698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F4BDFB-BEA3-9F45-AF6D-95F967C64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315569-83D4-F14C-8FEB-FAC7CA204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6BD41E-9EFA-CC4F-B998-7249A906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57EA62-2A89-6D42-ADDD-6547699B2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23C38E-BC63-8244-9E95-46491328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702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5FCDE-A8E1-674E-AF55-C344762C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598A57-C7D8-074F-B906-909112F3C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3DC157-CA85-E642-B54A-09549EE47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699E0-DC41-754E-9141-1CBCC0FB688F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2B3B690-BD62-5A48-8F68-FCEE0CF1F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1D94E-EB3D-B44E-8227-D4D1FADE0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BE14F-B890-2A44-B685-F3208454A3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76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D7C46-91AE-004C-87A8-F3BDB11EC3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 Sparks Analysis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68E26A-FF70-4140-BB31-519FE1AD404D}"/>
              </a:ext>
            </a:extLst>
          </p:cNvPr>
          <p:cNvSpPr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723103396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Iurii</a:t>
            </a:r>
            <a:r>
              <a:rPr lang="en-US" dirty="0"/>
              <a:t> </a:t>
            </a:r>
            <a:r>
              <a:rPr lang="en-US" dirty="0" err="1"/>
              <a:t>Bordulev</a:t>
            </a:r>
            <a:r>
              <a:rPr lang="en-US" dirty="0">
                <a:cs typeface="Calibri"/>
              </a:rPr>
              <a:t>, Aleksandr </a:t>
            </a:r>
            <a:r>
              <a:rPr lang="en-US" dirty="0" err="1">
                <a:cs typeface="Calibri"/>
              </a:rPr>
              <a:t>Khodinov</a:t>
            </a:r>
            <a:r>
              <a:rPr lang="en-US" dirty="0">
                <a:cs typeface="Calibri"/>
              </a:rPr>
              <a:t>, Sergei </a:t>
            </a:r>
            <a:r>
              <a:rPr lang="en-US" dirty="0" err="1">
                <a:cs typeface="Calibri"/>
              </a:rPr>
              <a:t>Rosliakov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234603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1EE8-FD8A-A742-8929-CB23F620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DB90D-EB7A-6943-A51D-3940E22E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040"/>
            <a:ext cx="1089849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3. Detect the spark</a:t>
            </a:r>
          </a:p>
          <a:p>
            <a:pPr marL="0" indent="0">
              <a:buNone/>
            </a:pPr>
            <a:r>
              <a:rPr lang="en-US" dirty="0"/>
              <a:t>Parameters of sparks: </a:t>
            </a:r>
          </a:p>
          <a:p>
            <a:pPr marL="0" indent="0">
              <a:buNone/>
            </a:pPr>
            <a:r>
              <a:rPr lang="en-US" dirty="0"/>
              <a:t>Chamber; layer;     time stamp;       Amp;          </a:t>
            </a:r>
            <a:r>
              <a:rPr lang="en-US" dirty="0" err="1"/>
              <a:t>Bline</a:t>
            </a:r>
            <a:r>
              <a:rPr lang="en-US" dirty="0"/>
              <a:t>;          </a:t>
            </a:r>
            <a:r>
              <a:rPr lang="en-US" dirty="0" err="1"/>
              <a:t>Timediff</a:t>
            </a:r>
            <a:r>
              <a:rPr lang="en-US" dirty="0"/>
              <a:t>;      HV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743883-F795-8B46-8627-600E5203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4801"/>
            <a:ext cx="109855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0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6BA85-9A31-EF43-A290-EBFED7AA8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755"/>
            <a:ext cx="10515600" cy="1325563"/>
          </a:xfrm>
        </p:spPr>
        <p:txBody>
          <a:bodyPr/>
          <a:lstStyle/>
          <a:p>
            <a:r>
              <a:rPr lang="en-US" dirty="0"/>
              <a:t>Algorithm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940F6D-6779-6D43-8CA5-B3063F10C4AA}"/>
              </a:ext>
            </a:extLst>
          </p:cNvPr>
          <p:cNvSpPr/>
          <p:nvPr/>
        </p:nvSpPr>
        <p:spPr>
          <a:xfrm>
            <a:off x="938784" y="1339318"/>
            <a:ext cx="1706880" cy="63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CRON</a:t>
            </a:r>
            <a:endParaRPr lang="ru-RU" dirty="0"/>
          </a:p>
        </p:txBody>
      </p:sp>
      <p:sp>
        <p:nvSpPr>
          <p:cNvPr id="9" name="Стрелка вправо 8">
            <a:extLst>
              <a:ext uri="{FF2B5EF4-FFF2-40B4-BE49-F238E27FC236}">
                <a16:creationId xmlns:a16="http://schemas.microsoft.com/office/drawing/2014/main" id="{2296EFC3-096C-AB46-A890-642FA4C09FCD}"/>
              </a:ext>
            </a:extLst>
          </p:cNvPr>
          <p:cNvSpPr/>
          <p:nvPr/>
        </p:nvSpPr>
        <p:spPr>
          <a:xfrm>
            <a:off x="2962656" y="1566870"/>
            <a:ext cx="841248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909F-D4C2-AD4B-9B89-F8FC92150468}"/>
              </a:ext>
            </a:extLst>
          </p:cNvPr>
          <p:cNvSpPr txBox="1"/>
          <p:nvPr/>
        </p:nvSpPr>
        <p:spPr>
          <a:xfrm>
            <a:off x="4425696" y="953794"/>
            <a:ext cx="84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I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2D0F727-4EC3-A941-B15E-DD10C6D61C1F}"/>
              </a:ext>
            </a:extLst>
          </p:cNvPr>
          <p:cNvSpPr/>
          <p:nvPr/>
        </p:nvSpPr>
        <p:spPr>
          <a:xfrm>
            <a:off x="4120896" y="1339318"/>
            <a:ext cx="1706880" cy="63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scrip</a:t>
            </a:r>
            <a:endParaRPr lang="ru-RU" dirty="0"/>
          </a:p>
        </p:txBody>
      </p:sp>
      <p:sp>
        <p:nvSpPr>
          <p:cNvPr id="12" name="Стрелка вправо 11">
            <a:extLst>
              <a:ext uri="{FF2B5EF4-FFF2-40B4-BE49-F238E27FC236}">
                <a16:creationId xmlns:a16="http://schemas.microsoft.com/office/drawing/2014/main" id="{046985B8-2469-1443-809E-FF464DEC2FE2}"/>
              </a:ext>
            </a:extLst>
          </p:cNvPr>
          <p:cNvSpPr/>
          <p:nvPr/>
        </p:nvSpPr>
        <p:spPr>
          <a:xfrm>
            <a:off x="6096000" y="1566870"/>
            <a:ext cx="841248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F700DBA-CB53-F248-A1C1-ECCDFA8927EB}"/>
              </a:ext>
            </a:extLst>
          </p:cNvPr>
          <p:cNvSpPr/>
          <p:nvPr/>
        </p:nvSpPr>
        <p:spPr>
          <a:xfrm>
            <a:off x="7147560" y="1323126"/>
            <a:ext cx="1706880" cy="63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data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E3784-8D33-F141-9D38-7065B87F6A67}"/>
              </a:ext>
            </a:extLst>
          </p:cNvPr>
          <p:cNvSpPr txBox="1"/>
          <p:nvPr/>
        </p:nvSpPr>
        <p:spPr>
          <a:xfrm>
            <a:off x="10043160" y="1457452"/>
            <a:ext cx="188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Currents; HV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1BA257F-A64B-5741-BDB5-439BBAFB709F}"/>
              </a:ext>
            </a:extLst>
          </p:cNvPr>
          <p:cNvSpPr/>
          <p:nvPr/>
        </p:nvSpPr>
        <p:spPr>
          <a:xfrm>
            <a:off x="7147560" y="2305534"/>
            <a:ext cx="1706880" cy="63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the data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2F6F59E-5CF4-A94B-9679-AA7CE254B358}"/>
              </a:ext>
            </a:extLst>
          </p:cNvPr>
          <p:cNvSpPr/>
          <p:nvPr/>
        </p:nvSpPr>
        <p:spPr>
          <a:xfrm>
            <a:off x="7147560" y="3287942"/>
            <a:ext cx="1706880" cy="63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entry to database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0D44B-079E-884A-80FC-7B186C75F35F}"/>
              </a:ext>
            </a:extLst>
          </p:cNvPr>
          <p:cNvSpPr txBox="1"/>
          <p:nvPr/>
        </p:nvSpPr>
        <p:spPr>
          <a:xfrm>
            <a:off x="10043160" y="3422268"/>
            <a:ext cx="188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9AB5D4A-9232-1F4C-9669-6211E75FED68}"/>
              </a:ext>
            </a:extLst>
          </p:cNvPr>
          <p:cNvSpPr/>
          <p:nvPr/>
        </p:nvSpPr>
        <p:spPr>
          <a:xfrm>
            <a:off x="7147560" y="4253110"/>
            <a:ext cx="1706880" cy="63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data</a:t>
            </a:r>
            <a:endParaRPr lang="ru-RU" dirty="0"/>
          </a:p>
        </p:txBody>
      </p:sp>
      <p:cxnSp>
        <p:nvCxnSpPr>
          <p:cNvPr id="23" name="Соединительная линия уступом 22">
            <a:extLst>
              <a:ext uri="{FF2B5EF4-FFF2-40B4-BE49-F238E27FC236}">
                <a16:creationId xmlns:a16="http://schemas.microsoft.com/office/drawing/2014/main" id="{8EA875F9-AE7D-3343-8F08-0D98E4494A51}"/>
              </a:ext>
            </a:extLst>
          </p:cNvPr>
          <p:cNvCxnSpPr>
            <a:stCxn id="18" idx="1"/>
          </p:cNvCxnSpPr>
          <p:nvPr/>
        </p:nvCxnSpPr>
        <p:spPr>
          <a:xfrm rot="10800000">
            <a:off x="6516624" y="1739558"/>
            <a:ext cx="630936" cy="2832544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B4D69C-AECE-634C-B5DA-79D2E3D2E3B1}"/>
              </a:ext>
            </a:extLst>
          </p:cNvPr>
          <p:cNvSpPr txBox="1"/>
          <p:nvPr/>
        </p:nvSpPr>
        <p:spPr>
          <a:xfrm>
            <a:off x="5640323" y="2599385"/>
            <a:ext cx="841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for every layer</a:t>
            </a:r>
            <a:endParaRPr lang="ru-RU" dirty="0"/>
          </a:p>
        </p:txBody>
      </p:sp>
      <p:sp>
        <p:nvSpPr>
          <p:cNvPr id="25" name="Стрелка вправо 24">
            <a:extLst>
              <a:ext uri="{FF2B5EF4-FFF2-40B4-BE49-F238E27FC236}">
                <a16:creationId xmlns:a16="http://schemas.microsoft.com/office/drawing/2014/main" id="{C04766BB-F307-754D-B976-9FA159B6D09C}"/>
              </a:ext>
            </a:extLst>
          </p:cNvPr>
          <p:cNvSpPr/>
          <p:nvPr/>
        </p:nvSpPr>
        <p:spPr>
          <a:xfrm>
            <a:off x="2971800" y="5474406"/>
            <a:ext cx="841248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право 25">
            <a:extLst>
              <a:ext uri="{FF2B5EF4-FFF2-40B4-BE49-F238E27FC236}">
                <a16:creationId xmlns:a16="http://schemas.microsoft.com/office/drawing/2014/main" id="{0DA6AA7A-8EDE-1D42-A118-CE7C675A7F56}"/>
              </a:ext>
            </a:extLst>
          </p:cNvPr>
          <p:cNvSpPr/>
          <p:nvPr/>
        </p:nvSpPr>
        <p:spPr>
          <a:xfrm>
            <a:off x="9028176" y="1550678"/>
            <a:ext cx="841248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 вправо 26">
            <a:extLst>
              <a:ext uri="{FF2B5EF4-FFF2-40B4-BE49-F238E27FC236}">
                <a16:creationId xmlns:a16="http://schemas.microsoft.com/office/drawing/2014/main" id="{D6FC7884-CA57-B845-AB9C-6CCEF5C8445C}"/>
              </a:ext>
            </a:extLst>
          </p:cNvPr>
          <p:cNvSpPr/>
          <p:nvPr/>
        </p:nvSpPr>
        <p:spPr>
          <a:xfrm>
            <a:off x="9028176" y="3515494"/>
            <a:ext cx="841248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E0AEF7-9BBF-AB40-B5A0-BE5E7105420D}"/>
              </a:ext>
            </a:extLst>
          </p:cNvPr>
          <p:cNvSpPr txBox="1"/>
          <p:nvPr/>
        </p:nvSpPr>
        <p:spPr>
          <a:xfrm>
            <a:off x="4117848" y="4649349"/>
            <a:ext cx="219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II. When all layers processed</a:t>
            </a:r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35834BB7-8142-9C41-84D9-8F738F460945}"/>
              </a:ext>
            </a:extLst>
          </p:cNvPr>
          <p:cNvSpPr/>
          <p:nvPr/>
        </p:nvSpPr>
        <p:spPr>
          <a:xfrm>
            <a:off x="4120896" y="5262950"/>
            <a:ext cx="1706880" cy="63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script</a:t>
            </a:r>
            <a:endParaRPr lang="ru-RU" dirty="0"/>
          </a:p>
        </p:txBody>
      </p:sp>
      <p:sp>
        <p:nvSpPr>
          <p:cNvPr id="30" name="Стрелка вправо 29">
            <a:extLst>
              <a:ext uri="{FF2B5EF4-FFF2-40B4-BE49-F238E27FC236}">
                <a16:creationId xmlns:a16="http://schemas.microsoft.com/office/drawing/2014/main" id="{83959622-31A6-294B-9E67-770C9821C4DB}"/>
              </a:ext>
            </a:extLst>
          </p:cNvPr>
          <p:cNvSpPr/>
          <p:nvPr/>
        </p:nvSpPr>
        <p:spPr>
          <a:xfrm>
            <a:off x="6095999" y="5490839"/>
            <a:ext cx="841248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A81DE3A-448D-B04A-8FB1-E01865E7A7AE}"/>
              </a:ext>
            </a:extLst>
          </p:cNvPr>
          <p:cNvSpPr/>
          <p:nvPr/>
        </p:nvSpPr>
        <p:spPr>
          <a:xfrm>
            <a:off x="7147560" y="5262950"/>
            <a:ext cx="1706880" cy="63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 database</a:t>
            </a: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538AA63D-6DA5-F647-B056-E3A8659441C3}"/>
              </a:ext>
            </a:extLst>
          </p:cNvPr>
          <p:cNvSpPr/>
          <p:nvPr/>
        </p:nvSpPr>
        <p:spPr>
          <a:xfrm>
            <a:off x="7147560" y="6206261"/>
            <a:ext cx="1706880" cy="637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 root tree</a:t>
            </a:r>
            <a:endParaRPr lang="ru-RU" dirty="0"/>
          </a:p>
        </p:txBody>
      </p:sp>
      <p:sp>
        <p:nvSpPr>
          <p:cNvPr id="34" name="Стрелка вправо 33">
            <a:extLst>
              <a:ext uri="{FF2B5EF4-FFF2-40B4-BE49-F238E27FC236}">
                <a16:creationId xmlns:a16="http://schemas.microsoft.com/office/drawing/2014/main" id="{0578F9A9-7088-414A-A82A-182B1E527C62}"/>
              </a:ext>
            </a:extLst>
          </p:cNvPr>
          <p:cNvSpPr/>
          <p:nvPr/>
        </p:nvSpPr>
        <p:spPr>
          <a:xfrm rot="5400000">
            <a:off x="7840403" y="2037310"/>
            <a:ext cx="321194" cy="192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Стрелка вправо 34">
            <a:extLst>
              <a:ext uri="{FF2B5EF4-FFF2-40B4-BE49-F238E27FC236}">
                <a16:creationId xmlns:a16="http://schemas.microsoft.com/office/drawing/2014/main" id="{033720EA-8512-1548-94BF-1CFDA721DC0F}"/>
              </a:ext>
            </a:extLst>
          </p:cNvPr>
          <p:cNvSpPr/>
          <p:nvPr/>
        </p:nvSpPr>
        <p:spPr>
          <a:xfrm rot="5400000">
            <a:off x="7840403" y="3018443"/>
            <a:ext cx="321194" cy="192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трелка вправо 35">
            <a:extLst>
              <a:ext uri="{FF2B5EF4-FFF2-40B4-BE49-F238E27FC236}">
                <a16:creationId xmlns:a16="http://schemas.microsoft.com/office/drawing/2014/main" id="{43468654-FA63-EE42-876D-5AFF1EFFF10A}"/>
              </a:ext>
            </a:extLst>
          </p:cNvPr>
          <p:cNvSpPr/>
          <p:nvPr/>
        </p:nvSpPr>
        <p:spPr>
          <a:xfrm rot="5400000">
            <a:off x="7840403" y="3974644"/>
            <a:ext cx="321194" cy="192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 вправо 36">
            <a:extLst>
              <a:ext uri="{FF2B5EF4-FFF2-40B4-BE49-F238E27FC236}">
                <a16:creationId xmlns:a16="http://schemas.microsoft.com/office/drawing/2014/main" id="{19DA847A-549E-CE4F-9E72-B72843CF8EEA}"/>
              </a:ext>
            </a:extLst>
          </p:cNvPr>
          <p:cNvSpPr/>
          <p:nvPr/>
        </p:nvSpPr>
        <p:spPr>
          <a:xfrm rot="5400000">
            <a:off x="7840403" y="5975813"/>
            <a:ext cx="321194" cy="192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 вправо 37">
            <a:extLst>
              <a:ext uri="{FF2B5EF4-FFF2-40B4-BE49-F238E27FC236}">
                <a16:creationId xmlns:a16="http://schemas.microsoft.com/office/drawing/2014/main" id="{CD8BB6ED-2B0A-A74E-A674-057873B2B586}"/>
              </a:ext>
            </a:extLst>
          </p:cNvPr>
          <p:cNvSpPr/>
          <p:nvPr/>
        </p:nvSpPr>
        <p:spPr>
          <a:xfrm>
            <a:off x="9028176" y="6433813"/>
            <a:ext cx="841248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8846F2-A826-FC4D-9EE0-484FA9EBCFD9}"/>
              </a:ext>
            </a:extLst>
          </p:cNvPr>
          <p:cNvSpPr txBox="1"/>
          <p:nvPr/>
        </p:nvSpPr>
        <p:spPr>
          <a:xfrm>
            <a:off x="10043160" y="6249147"/>
            <a:ext cx="188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Root Tree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4AF0A4-A737-274E-8322-48E3CD534B40}"/>
              </a:ext>
            </a:extLst>
          </p:cNvPr>
          <p:cNvSpPr txBox="1"/>
          <p:nvPr/>
        </p:nvSpPr>
        <p:spPr>
          <a:xfrm>
            <a:off x="938784" y="2217861"/>
            <a:ext cx="3944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Launches everyday at 00:00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Location: @aiatlas066.cern.ch:/data/software/python3/</a:t>
            </a:r>
            <a:r>
              <a:rPr lang="en-US" dirty="0" err="1"/>
              <a:t>baranov</a:t>
            </a:r>
            <a:r>
              <a:rPr lang="en-US" dirty="0"/>
              <a:t>/</a:t>
            </a:r>
            <a:r>
              <a:rPr lang="en-US" dirty="0" err="1"/>
              <a:t>sparkcounter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010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DB986-52B7-F042-876E-B3A4B0886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tree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DDDDC2-49EB-2D4A-81D3-0FBD7FAE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08" y="1605344"/>
            <a:ext cx="4457537" cy="4205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A92AA-7199-0648-80E8-1B4DEF774D55}"/>
              </a:ext>
            </a:extLst>
          </p:cNvPr>
          <p:cNvSpPr txBox="1"/>
          <p:nvPr/>
        </p:nvSpPr>
        <p:spPr>
          <a:xfrm>
            <a:off x="6780793" y="3486714"/>
            <a:ext cx="358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[seconds since Jan 01 1970]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11F5D-7FAE-FF46-BD1D-87A626FDB95F}"/>
              </a:ext>
            </a:extLst>
          </p:cNvPr>
          <p:cNvSpPr txBox="1"/>
          <p:nvPr/>
        </p:nvSpPr>
        <p:spPr>
          <a:xfrm>
            <a:off x="6780793" y="4163485"/>
            <a:ext cx="358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[</a:t>
            </a:r>
            <a:r>
              <a:rPr lang="en" dirty="0" err="1"/>
              <a:t>microAmps</a:t>
            </a:r>
            <a:r>
              <a:rPr lang="en" dirty="0"/>
              <a:t> above baseline]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1EDA9-9EA6-484C-9C20-9D3585F689CF}"/>
              </a:ext>
            </a:extLst>
          </p:cNvPr>
          <p:cNvSpPr txBox="1"/>
          <p:nvPr/>
        </p:nvSpPr>
        <p:spPr>
          <a:xfrm>
            <a:off x="6780793" y="4532817"/>
            <a:ext cx="358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[</a:t>
            </a:r>
            <a:r>
              <a:rPr lang="en" dirty="0" err="1"/>
              <a:t>microAmps</a:t>
            </a:r>
            <a:r>
              <a:rPr lang="en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4233C-5B3B-E645-9F8C-3999E0FEFC94}"/>
              </a:ext>
            </a:extLst>
          </p:cNvPr>
          <p:cNvSpPr txBox="1"/>
          <p:nvPr/>
        </p:nvSpPr>
        <p:spPr>
          <a:xfrm>
            <a:off x="6780793" y="4968738"/>
            <a:ext cx="358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[seconds]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D9AF8-0ADE-2A4C-83D1-D66FF5311639}"/>
              </a:ext>
            </a:extLst>
          </p:cNvPr>
          <p:cNvSpPr txBox="1"/>
          <p:nvPr/>
        </p:nvSpPr>
        <p:spPr>
          <a:xfrm>
            <a:off x="6780793" y="3084088"/>
            <a:ext cx="358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[1-4]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86761-C136-664C-A4A3-BF165858E16F}"/>
              </a:ext>
            </a:extLst>
          </p:cNvPr>
          <p:cNvSpPr txBox="1"/>
          <p:nvPr/>
        </p:nvSpPr>
        <p:spPr>
          <a:xfrm>
            <a:off x="6780793" y="2724132"/>
            <a:ext cx="358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Positive – A side; Negative – C side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76C95-AD2D-F44E-9EF9-CC350C0D21BB}"/>
              </a:ext>
            </a:extLst>
          </p:cNvPr>
          <p:cNvSpPr txBox="1"/>
          <p:nvPr/>
        </p:nvSpPr>
        <p:spPr>
          <a:xfrm>
            <a:off x="6780793" y="2385747"/>
            <a:ext cx="358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[ppm]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5830A-7DCD-C043-AA3D-E07EEE81F767}"/>
              </a:ext>
            </a:extLst>
          </p:cNvPr>
          <p:cNvSpPr txBox="1"/>
          <p:nvPr/>
        </p:nvSpPr>
        <p:spPr>
          <a:xfrm>
            <a:off x="6780793" y="5332296"/>
            <a:ext cx="358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[Volts]</a:t>
            </a:r>
          </a:p>
        </p:txBody>
      </p:sp>
    </p:spTree>
    <p:extLst>
      <p:ext uri="{BB962C8B-B14F-4D97-AF65-F5344CB8AC3E}">
        <p14:creationId xmlns:p14="http://schemas.microsoft.com/office/powerpoint/2010/main" val="259081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284FC-260A-934C-8155-7AFEE1E4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Changed parameters</a:t>
            </a:r>
            <a:endParaRPr lang="ru-RU" sz="280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542036-E2FC-F84D-A79E-87A7A45D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Humidity</a:t>
            </a:r>
          </a:p>
          <a:p>
            <a:r>
              <a:rPr lang="en-US" sz="2000">
                <a:solidFill>
                  <a:schemeClr val="bg1"/>
                </a:solidFill>
              </a:rPr>
              <a:t>HV</a:t>
            </a:r>
            <a:endParaRPr lang="ru-RU" sz="2000">
              <a:solidFill>
                <a:schemeClr val="bg1"/>
              </a:solidFill>
            </a:endParaRPr>
          </a:p>
        </p:txBody>
      </p:sp>
      <p:pic>
        <p:nvPicPr>
          <p:cNvPr id="5" name="Рисунок 4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CF63F0F5-8E34-1F4B-9D49-0A10A21EE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3"/>
          <a:stretch/>
        </p:blipFill>
        <p:spPr>
          <a:xfrm>
            <a:off x="4822275" y="0"/>
            <a:ext cx="6405716" cy="33790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7C7D3B-8432-0740-AEA1-AC9D77DF0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04"/>
          <a:stretch/>
        </p:blipFill>
        <p:spPr>
          <a:xfrm>
            <a:off x="4822275" y="3379024"/>
            <a:ext cx="6405716" cy="351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F2182-DCD8-4F42-B356-AC0498ED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HV</a:t>
            </a:r>
          </a:p>
        </p:txBody>
      </p:sp>
      <p:pic>
        <p:nvPicPr>
          <p:cNvPr id="15" name="Рисунок 14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8C683A21-4EF1-8442-A1C2-A4C7526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618" y="2251292"/>
            <a:ext cx="3930041" cy="2200823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DE6F6D98-57DE-164D-8071-49360FBB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325" y="0"/>
            <a:ext cx="3930039" cy="2200822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DB515EF4-287A-DD4C-B441-26A9FE97F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20" y="50470"/>
            <a:ext cx="3930039" cy="220082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3484CFB6-2641-8041-A4E0-DDA72E999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325" y="2198103"/>
            <a:ext cx="3930039" cy="220082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1952A1-B5C7-B64A-AE34-410F65961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30" y="-2719"/>
            <a:ext cx="3930039" cy="220082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148AFF02-81FC-304F-95C4-4A662C656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58" y="2198103"/>
            <a:ext cx="3930039" cy="220082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7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A9FE4-2022-5C41-A40C-0B6D16B2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Chambers and layers (Statistics)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47F070-9B25-C645-98B0-73B335D08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1"/>
          <a:stretch/>
        </p:blipFill>
        <p:spPr>
          <a:xfrm>
            <a:off x="1438427" y="2310834"/>
            <a:ext cx="8543773" cy="44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9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D87E7-DF4A-9E49-B4B2-AB78B744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Amplitude Distribution at different Humidity</a:t>
            </a:r>
            <a:endParaRPr lang="ru-RU" dirty="0"/>
          </a:p>
        </p:txBody>
      </p:sp>
      <p:pic>
        <p:nvPicPr>
          <p:cNvPr id="5" name="Рисунок 4" descr="Изображение выглядит как снимок экрана, карта&#10;&#10;&#10;&#10;Описание создано автоматически">
            <a:extLst>
              <a:ext uri="{FF2B5EF4-FFF2-40B4-BE49-F238E27FC236}">
                <a16:creationId xmlns:a16="http://schemas.microsoft.com/office/drawing/2014/main" id="{1FE2C634-9CCD-D84A-890D-22FF5930A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76" y="1366267"/>
            <a:ext cx="4563554" cy="2552210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5725584C-EC9D-044D-8F5F-F2C788D3E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30" y="1366267"/>
            <a:ext cx="4746614" cy="2654588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00AD62D0-6326-6A4E-8D39-FAE74AF50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76" y="4020855"/>
            <a:ext cx="4563553" cy="255221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4581A4D0-86D8-8F4A-ABAA-2344C508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130" y="4020855"/>
            <a:ext cx="4746613" cy="26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06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78687-B8D9-EA48-B9E6-FFB8AD7D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HV</a:t>
            </a:r>
          </a:p>
        </p:txBody>
      </p:sp>
      <p:pic>
        <p:nvPicPr>
          <p:cNvPr id="5" name="Рисунок 4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0ED20C0E-BAAD-7E4D-B875-FCD5EEF4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07" y="1675227"/>
            <a:ext cx="784678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0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D7C47-A26B-954A-90E1-3C4233F0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Amplitude distribution with different HV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D9200C42-119C-AE48-B3A7-15AA286A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897980"/>
            <a:ext cx="5455917" cy="305531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D0D045E3-B7EB-5B4F-B7FD-97FC621DE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897980"/>
            <a:ext cx="5455917" cy="30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88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71512-FFAA-B344-9728-441A217C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8456" cy="1325563"/>
          </a:xfrm>
        </p:spPr>
        <p:txBody>
          <a:bodyPr/>
          <a:lstStyle/>
          <a:p>
            <a:r>
              <a:rPr lang="en-US" dirty="0" err="1"/>
              <a:t>Timediff</a:t>
            </a:r>
            <a:r>
              <a:rPr lang="en-US" dirty="0"/>
              <a:t> distribution at different Humidity</a:t>
            </a:r>
            <a:endParaRPr lang="ru-RU" dirty="0"/>
          </a:p>
        </p:txBody>
      </p:sp>
      <p:pic>
        <p:nvPicPr>
          <p:cNvPr id="5" name="Рисунок 4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9940F216-6E94-FC4B-B690-502D8DB78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330"/>
            <a:ext cx="4763386" cy="2663968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22FBFE18-E914-8342-997F-D4F82C5E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86" y="1335254"/>
            <a:ext cx="4763386" cy="2663968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54EC42CA-C317-4E48-9C1B-CD8D0113A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1146"/>
            <a:ext cx="4763386" cy="2663968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7DFBB7AF-BA66-8544-BE56-63FD05D38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386" y="4031146"/>
            <a:ext cx="4763386" cy="26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9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E9AD7-5392-C846-8468-C9AD4E80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DC9E818-6299-8A49-ABD0-EF95FC589880}"/>
              </a:ext>
            </a:extLst>
          </p:cNvPr>
          <p:cNvSpPr>
            <a:spLocks noGrp="1"/>
          </p:cNvSpPr>
          <p:nvPr/>
        </p:nvSpPr>
        <p:spPr>
          <a:xfrm>
            <a:off x="467544" y="1566572"/>
            <a:ext cx="8496944" cy="265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Stand by period = low current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Stable beam period = high current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What to find</a:t>
            </a:r>
            <a:r>
              <a:rPr lang="ru-RU" dirty="0"/>
              <a:t>: </a:t>
            </a:r>
            <a:r>
              <a:rPr lang="en-US" dirty="0"/>
              <a:t>Current sparks in Stable beam periods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dirty="0"/>
          </a:p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endParaRPr lang="ru-RU" dirty="0"/>
          </a:p>
          <a:p>
            <a:pPr lvl="2" defTabSz="914400">
              <a:lnSpc>
                <a:spcPct val="100000"/>
              </a:lnSpc>
              <a:spcBef>
                <a:spcPts val="0"/>
              </a:spcBef>
              <a:defRPr/>
            </a:pPr>
            <a:endParaRPr lang="ru-RU" dirty="0"/>
          </a:p>
          <a:p>
            <a:pPr lvl="1" defTabSz="914400">
              <a:lnSpc>
                <a:spcPct val="100000"/>
              </a:lnSpc>
              <a:spcBef>
                <a:spcPts val="0"/>
              </a:spcBef>
              <a:defRPr/>
            </a:pPr>
            <a:endParaRPr lang="ru-RU" dirty="0"/>
          </a:p>
          <a:p>
            <a:pPr lvl="1" defTabSz="914400">
              <a:lnSpc>
                <a:spcPct val="100000"/>
              </a:lnSpc>
              <a:spcBef>
                <a:spcPts val="0"/>
              </a:spcBef>
              <a:defRPr/>
            </a:pPr>
            <a:endParaRPr lang="ru-RU" dirty="0"/>
          </a:p>
          <a:p>
            <a:pPr lvl="1" defTabSz="914400">
              <a:lnSpc>
                <a:spcPct val="100000"/>
              </a:lnSpc>
              <a:spcBef>
                <a:spcPts val="0"/>
              </a:spcBef>
              <a:defRPr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5DAC1F-B704-C145-9E6E-7FAF5D49B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204763"/>
            <a:ext cx="5472608" cy="346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5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E07301-1BD8-6D44-B37F-D684C5BBE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rgbClr val="FFFFFF"/>
                </a:solidFill>
              </a:rPr>
              <a:t>Timediff</a:t>
            </a:r>
            <a:r>
              <a:rPr lang="en-US" sz="5400" dirty="0">
                <a:solidFill>
                  <a:srgbClr val="FFFFFF"/>
                </a:solidFill>
              </a:rPr>
              <a:t> distribution at different HV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8E4DEACD-7AEF-D244-93A1-26558E87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6836"/>
            <a:ext cx="5993674" cy="335645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F66783CC-7F12-0347-B0E0-186BABD65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88" y="2596836"/>
            <a:ext cx="5993674" cy="3356456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3E18E85B-475C-2249-B42B-228B1E514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1" y="3644013"/>
            <a:ext cx="3340608" cy="18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69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9FCC2-6D0A-2440-9FBB-92F96B6B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rate VS HV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32CE64-D344-9345-81AD-C0ED63789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2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it looks like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7250AE-A4DB-9446-A4DE-CB64F8C1E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37201"/>
            <a:ext cx="8917377" cy="50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1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8BDAA-B0EE-A644-A4DA-555956345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Timediff</a:t>
            </a:r>
            <a:r>
              <a:rPr lang="en-US" sz="3200" dirty="0">
                <a:solidFill>
                  <a:schemeClr val="bg1"/>
                </a:solidFill>
              </a:rPr>
              <a:t> VS Amplitude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74907E-FA97-7540-A67D-87AA207E5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6"/>
          <a:stretch/>
        </p:blipFill>
        <p:spPr>
          <a:xfrm>
            <a:off x="1208870" y="1396588"/>
            <a:ext cx="9906248" cy="54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33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35456-3CC5-F241-BBBF-DC1D70F2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Baseline</a:t>
            </a:r>
          </a:p>
        </p:txBody>
      </p:sp>
      <p:pic>
        <p:nvPicPr>
          <p:cNvPr id="5" name="Рисунок 4" descr="Изображение выглядит как карта&#10;&#10;&#10;&#10;Описание создано автоматически">
            <a:extLst>
              <a:ext uri="{FF2B5EF4-FFF2-40B4-BE49-F238E27FC236}">
                <a16:creationId xmlns:a16="http://schemas.microsoft.com/office/drawing/2014/main" id="{4A4AFA46-C2E2-C440-9559-215E1337F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0"/>
          <a:stretch/>
        </p:blipFill>
        <p:spPr>
          <a:xfrm>
            <a:off x="1090502" y="1396588"/>
            <a:ext cx="10497947" cy="54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03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AAAA9D-D13F-4D48-96E5-D08CF218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Amplitude VS Baseline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75E0D4-BF89-0645-B1D5-ECDE4EAEA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3"/>
          <a:stretch/>
        </p:blipFill>
        <p:spPr>
          <a:xfrm>
            <a:off x="1088722" y="1396588"/>
            <a:ext cx="10014555" cy="546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2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B77B9-5668-A847-A195-5E93C1AE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Timediff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VS Baseline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BC10F7-B918-0846-B425-8F216107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5"/>
          <a:stretch/>
        </p:blipFill>
        <p:spPr>
          <a:xfrm>
            <a:off x="1156681" y="1388303"/>
            <a:ext cx="10010625" cy="54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86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9C7B7-563C-3545-97F6-19B49730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315D99-F09E-E34E-8133-D40DA36C7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Humidity increase</a:t>
            </a:r>
            <a:r>
              <a:rPr lang="en-US" dirty="0"/>
              <a:t>:</a:t>
            </a:r>
          </a:p>
          <a:p>
            <a:r>
              <a:rPr lang="en-US" dirty="0"/>
              <a:t>don’t change the form of Amplitude distribution of the sparks;</a:t>
            </a:r>
          </a:p>
          <a:p>
            <a:r>
              <a:rPr lang="en-US" dirty="0"/>
              <a:t>leads to decrease of the sparks rate.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HV</a:t>
            </a:r>
            <a:r>
              <a:rPr lang="en-US" dirty="0"/>
              <a:t> increase:</a:t>
            </a:r>
          </a:p>
          <a:p>
            <a:r>
              <a:rPr lang="en-US" dirty="0"/>
              <a:t>shortens the amplitude distribution of the sparks and make it more homogeneous;</a:t>
            </a:r>
          </a:p>
          <a:p>
            <a:r>
              <a:rPr lang="en-US" dirty="0"/>
              <a:t>significantly increases the sparks rate.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Baseline</a:t>
            </a:r>
            <a:r>
              <a:rPr lang="en-US" dirty="0"/>
              <a:t> (Luminosity) increase:</a:t>
            </a:r>
          </a:p>
          <a:p>
            <a:r>
              <a:rPr lang="en-US" dirty="0"/>
              <a:t>doesn’t change the Amplitude distribution;</a:t>
            </a:r>
          </a:p>
          <a:p>
            <a:r>
              <a:rPr lang="en-US" dirty="0"/>
              <a:t>increases the sparks rate.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16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EB87CA-3A74-F74A-9541-E6EAFDF0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10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242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1E8D0-556C-AC4B-9939-F75024A9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Implementation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D1197F-975B-7E4C-8C78-A379571ECA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9656" r="8890" b="1623"/>
          <a:stretch/>
        </p:blipFill>
        <p:spPr>
          <a:xfrm>
            <a:off x="0" y="3429000"/>
            <a:ext cx="3409999" cy="26173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1588BA-638A-4A4D-A4C5-18619218E0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7464" r="5559"/>
          <a:stretch/>
        </p:blipFill>
        <p:spPr>
          <a:xfrm>
            <a:off x="3979466" y="3311026"/>
            <a:ext cx="3774646" cy="28533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87E8A7-4A0C-6A4D-BAED-26236D549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998" y="3429000"/>
            <a:ext cx="3683545" cy="2834525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25C0346F-E993-0044-A0AF-F906129AE139}"/>
              </a:ext>
            </a:extLst>
          </p:cNvPr>
          <p:cNvSpPr>
            <a:spLocks noGrp="1"/>
          </p:cNvSpPr>
          <p:nvPr/>
        </p:nvSpPr>
        <p:spPr>
          <a:xfrm>
            <a:off x="3255742" y="1422464"/>
            <a:ext cx="8496944" cy="2654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dirty="0"/>
          </a:p>
          <a:p>
            <a:pPr defTabSz="914400">
              <a:lnSpc>
                <a:spcPct val="100000"/>
              </a:lnSpc>
              <a:spcBef>
                <a:spcPts val="0"/>
              </a:spcBef>
              <a:defRPr/>
            </a:pPr>
            <a:endParaRPr lang="ru-RU" dirty="0"/>
          </a:p>
          <a:p>
            <a:pPr lvl="2" defTabSz="914400">
              <a:lnSpc>
                <a:spcPct val="100000"/>
              </a:lnSpc>
              <a:spcBef>
                <a:spcPts val="0"/>
              </a:spcBef>
              <a:defRPr/>
            </a:pPr>
            <a:endParaRPr lang="ru-RU" dirty="0"/>
          </a:p>
          <a:p>
            <a:pPr lvl="1" defTabSz="914400">
              <a:lnSpc>
                <a:spcPct val="100000"/>
              </a:lnSpc>
              <a:spcBef>
                <a:spcPts val="0"/>
              </a:spcBef>
              <a:defRPr/>
            </a:pPr>
            <a:endParaRPr lang="ru-RU" dirty="0"/>
          </a:p>
          <a:p>
            <a:pPr lvl="1" defTabSz="914400">
              <a:lnSpc>
                <a:spcPct val="100000"/>
              </a:lnSpc>
              <a:spcBef>
                <a:spcPts val="0"/>
              </a:spcBef>
              <a:defRPr/>
            </a:pPr>
            <a:endParaRPr lang="ru-RU" dirty="0"/>
          </a:p>
          <a:p>
            <a:pPr lvl="1" defTabSz="914400">
              <a:lnSpc>
                <a:spcPct val="100000"/>
              </a:lnSpc>
              <a:spcBef>
                <a:spcPts val="0"/>
              </a:spcBef>
              <a:defRPr/>
            </a:pP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FF4A9-D9BE-4B4C-8504-5B2C6C688792}"/>
              </a:ext>
            </a:extLst>
          </p:cNvPr>
          <p:cNvSpPr txBox="1"/>
          <p:nvPr/>
        </p:nvSpPr>
        <p:spPr>
          <a:xfrm>
            <a:off x="166927" y="1690688"/>
            <a:ext cx="324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Analyze the current data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5B83B-7191-AA4C-AAF9-A5A08ED4DE37}"/>
              </a:ext>
            </a:extLst>
          </p:cNvPr>
          <p:cNvSpPr txBox="1"/>
          <p:nvPr/>
        </p:nvSpPr>
        <p:spPr>
          <a:xfrm>
            <a:off x="4293957" y="1662256"/>
            <a:ext cx="3243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the threshold (for stable beam)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region above threshold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918BF1-9536-D84B-935F-DC9C4AA67AFD}"/>
              </a:ext>
            </a:extLst>
          </p:cNvPr>
          <p:cNvSpPr txBox="1"/>
          <p:nvPr/>
        </p:nvSpPr>
        <p:spPr>
          <a:xfrm>
            <a:off x="8373234" y="1515336"/>
            <a:ext cx="3243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the Stable beam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 the 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the threshold (for sparks)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 the spark</a:t>
            </a:r>
            <a:endParaRPr lang="ru-RU" dirty="0"/>
          </a:p>
        </p:txBody>
      </p:sp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2A1E659A-8F5F-A34B-B742-41BBD44F212C}"/>
              </a:ext>
            </a:extLst>
          </p:cNvPr>
          <p:cNvSpPr/>
          <p:nvPr/>
        </p:nvSpPr>
        <p:spPr>
          <a:xfrm>
            <a:off x="3573517" y="4590544"/>
            <a:ext cx="405949" cy="29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>
            <a:extLst>
              <a:ext uri="{FF2B5EF4-FFF2-40B4-BE49-F238E27FC236}">
                <a16:creationId xmlns:a16="http://schemas.microsoft.com/office/drawing/2014/main" id="{51AD6F56-613F-D34B-A05B-B8A6AFD61D81}"/>
              </a:ext>
            </a:extLst>
          </p:cNvPr>
          <p:cNvSpPr/>
          <p:nvPr/>
        </p:nvSpPr>
        <p:spPr>
          <a:xfrm>
            <a:off x="7657723" y="4590544"/>
            <a:ext cx="405949" cy="29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45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1EE8-FD8A-A742-8929-CB23F620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DB90D-EB7A-6943-A51D-3940E22E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13"/>
            <a:ext cx="1089849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2. The threshold  (for Stable Beam region)</a:t>
            </a:r>
          </a:p>
          <a:p>
            <a:r>
              <a:rPr lang="en-US" dirty="0"/>
              <a:t>The data for HV are used</a:t>
            </a:r>
          </a:p>
          <a:p>
            <a:r>
              <a:rPr lang="en-US" dirty="0"/>
              <a:t>When the HV is nominal, I count the </a:t>
            </a:r>
            <a:r>
              <a:rPr lang="en-US" dirty="0" err="1"/>
              <a:t>avg</a:t>
            </a:r>
            <a:r>
              <a:rPr lang="en-US" dirty="0"/>
              <a:t> current</a:t>
            </a:r>
          </a:p>
          <a:p>
            <a:r>
              <a:rPr lang="en-US" dirty="0"/>
              <a:t>The avg. current + threshold value (defined by user) = </a:t>
            </a:r>
            <a:r>
              <a:rPr lang="en-US" dirty="0">
                <a:solidFill>
                  <a:srgbClr val="FF0000"/>
                </a:solidFill>
              </a:rPr>
              <a:t>Threshold for Stable Beams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67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1EE8-FD8A-A742-8929-CB23F620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20CFBC-A077-E646-978E-D9BFF87A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821" y="2208888"/>
            <a:ext cx="8361820" cy="450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589A5F43-D35C-B34F-B1AB-87AB52E94DCF}"/>
              </a:ext>
            </a:extLst>
          </p:cNvPr>
          <p:cNvCxnSpPr/>
          <p:nvPr/>
        </p:nvCxnSpPr>
        <p:spPr>
          <a:xfrm flipH="1">
            <a:off x="6316718" y="1794518"/>
            <a:ext cx="882869" cy="69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3DBB5F-4E18-2449-BDE1-17B559EA5906}"/>
              </a:ext>
            </a:extLst>
          </p:cNvPr>
          <p:cNvSpPr txBox="1"/>
          <p:nvPr/>
        </p:nvSpPr>
        <p:spPr>
          <a:xfrm>
            <a:off x="7199587" y="155373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Voltages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5AE9A30-4C9A-5D48-A5DB-B2ACA909ECC6}"/>
              </a:ext>
            </a:extLst>
          </p:cNvPr>
          <p:cNvSpPr/>
          <p:nvPr/>
        </p:nvSpPr>
        <p:spPr>
          <a:xfrm>
            <a:off x="838200" y="1553737"/>
            <a:ext cx="4648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Step 2. The threshold  (for Stable Beam region)</a:t>
            </a:r>
          </a:p>
        </p:txBody>
      </p:sp>
    </p:spTree>
    <p:extLst>
      <p:ext uri="{BB962C8B-B14F-4D97-AF65-F5344CB8AC3E}">
        <p14:creationId xmlns:p14="http://schemas.microsoft.com/office/powerpoint/2010/main" val="87204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1EE8-FD8A-A742-8929-CB23F620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DB90D-EB7A-6943-A51D-3940E22E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040"/>
            <a:ext cx="1089849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3. Define the Stable beam region</a:t>
            </a:r>
          </a:p>
          <a:p>
            <a:pPr marL="0" indent="0">
              <a:buNone/>
            </a:pPr>
            <a:r>
              <a:rPr lang="en-US" dirty="0"/>
              <a:t>Fight with regular current falls in 2018 data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93AA87-5012-154C-8FF5-B56D96DF8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2" y="3141490"/>
            <a:ext cx="5922668" cy="3250527"/>
          </a:xfrm>
          <a:prstGeom prst="rect">
            <a:avLst/>
          </a:prstGeom>
        </p:spPr>
      </p:pic>
      <p:sp>
        <p:nvSpPr>
          <p:cNvPr id="6" name="Стрелка вправо 5">
            <a:extLst>
              <a:ext uri="{FF2B5EF4-FFF2-40B4-BE49-F238E27FC236}">
                <a16:creationId xmlns:a16="http://schemas.microsoft.com/office/drawing/2014/main" id="{DDB7FB14-301E-8F4B-B50E-BBD41BA618E1}"/>
              </a:ext>
            </a:extLst>
          </p:cNvPr>
          <p:cNvSpPr/>
          <p:nvPr/>
        </p:nvSpPr>
        <p:spPr>
          <a:xfrm>
            <a:off x="6194797" y="4619608"/>
            <a:ext cx="405949" cy="29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DFB7B2-4430-4740-80B5-95842671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868" y="3040926"/>
            <a:ext cx="4851490" cy="34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55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1EE8-FD8A-A742-8929-CB23F620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DB90D-EB7A-6943-A51D-3940E22E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040"/>
            <a:ext cx="1089849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3. Fit the baseline</a:t>
            </a:r>
          </a:p>
          <a:p>
            <a:pPr marL="0" indent="0">
              <a:buNone/>
            </a:pPr>
            <a:r>
              <a:rPr lang="en-US" dirty="0"/>
              <a:t>With exponent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0FFF9BA-12D9-3E4D-B369-9989083AD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728" y="2802989"/>
            <a:ext cx="7283136" cy="405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95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1EE8-FD8A-A742-8929-CB23F620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DB90D-EB7A-6943-A51D-3940E22E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040"/>
            <a:ext cx="1089849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3. Define the threshold (for sparks) above the baseline</a:t>
            </a:r>
          </a:p>
          <a:p>
            <a:r>
              <a:rPr lang="en-US" dirty="0"/>
              <a:t>Higher the baseline value –&gt; higher the baseline oscillations –&gt; the </a:t>
            </a:r>
            <a:r>
              <a:rPr lang="en-US" dirty="0">
                <a:solidFill>
                  <a:srgbClr val="FF0000"/>
                </a:solidFill>
              </a:rPr>
              <a:t>threshold should be higher </a:t>
            </a:r>
            <a:r>
              <a:rPr lang="en-US" dirty="0"/>
              <a:t>not to detect the oscillations.</a:t>
            </a:r>
          </a:p>
          <a:p>
            <a:r>
              <a:rPr lang="en-US" dirty="0"/>
              <a:t>When the run is long (&gt; 5 hours) – the baseline oscillations in the middle of the run is also lower –&gt; the threshold could be smaller to detect smaller sparks</a:t>
            </a:r>
          </a:p>
          <a:p>
            <a:r>
              <a:rPr lang="en-US" dirty="0"/>
              <a:t>The dynamic threshold were introduced (dependent on the baseline value and the length of the run) = 1 – 2 </a:t>
            </a:r>
            <a:r>
              <a:rPr lang="en-US" dirty="0" err="1"/>
              <a:t>microAmps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8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61EE8-FD8A-A742-8929-CB23F620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DB90D-EB7A-6943-A51D-3940E22E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040"/>
            <a:ext cx="1089849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3. Define the threshold (for sparks) above the baseline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9791BC-7A64-024C-850C-6C1E7C124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49780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529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509</Words>
  <Application>Microsoft Office PowerPoint</Application>
  <PresentationFormat>Widescreen</PresentationFormat>
  <Paragraphs>109</Paragraphs>
  <Slides>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Тема Office</vt:lpstr>
      <vt:lpstr>CSC Sparks Analysis</vt:lpstr>
      <vt:lpstr>The Task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Algorithm</vt:lpstr>
      <vt:lpstr>Root tree</vt:lpstr>
      <vt:lpstr>Changed parameters</vt:lpstr>
      <vt:lpstr>HV</vt:lpstr>
      <vt:lpstr>Chambers and layers (Statistics)</vt:lpstr>
      <vt:lpstr>Amplitude Distribution at different Humidity</vt:lpstr>
      <vt:lpstr>HV</vt:lpstr>
      <vt:lpstr>Amplitude distribution with different HV</vt:lpstr>
      <vt:lpstr>Timediff distribution at different Humidity</vt:lpstr>
      <vt:lpstr>Timediff distribution at different HV</vt:lpstr>
      <vt:lpstr>Count rate VS HV</vt:lpstr>
      <vt:lpstr>Timediff VS Amplitude</vt:lpstr>
      <vt:lpstr>Baseline</vt:lpstr>
      <vt:lpstr>Amplitude VS Baseline</vt:lpstr>
      <vt:lpstr>Timediff VS Baseline</vt:lpstr>
      <vt:lpstr>Conclusion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Sparks Analysis</dc:title>
  <dc:creator>Юрий Бордулев</dc:creator>
  <cp:lastModifiedBy>Юрий Бордулев</cp:lastModifiedBy>
  <cp:revision>21</cp:revision>
  <dcterms:created xsi:type="dcterms:W3CDTF">2018-11-19T09:51:47Z</dcterms:created>
  <dcterms:modified xsi:type="dcterms:W3CDTF">2018-11-20T19:34:34Z</dcterms:modified>
</cp:coreProperties>
</file>